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1" autoAdjust="0"/>
    <p:restoredTop sz="94627" autoAdjust="0"/>
  </p:normalViewPr>
  <p:slideViewPr>
    <p:cSldViewPr>
      <p:cViewPr varScale="1">
        <p:scale>
          <a:sx n="79" d="100"/>
          <a:sy n="79" d="100"/>
        </p:scale>
        <p:origin x="-9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13" Type="http://schemas.openxmlformats.org/officeDocument/2006/relationships/tags" Target="../tags/tag27.xml"/><Relationship Id="rId3" Type="http://schemas.openxmlformats.org/officeDocument/2006/relationships/tags" Target="../tags/tag17.xml"/><Relationship Id="rId7" Type="http://schemas.openxmlformats.org/officeDocument/2006/relationships/tags" Target="../tags/tag21.xml"/><Relationship Id="rId12" Type="http://schemas.openxmlformats.org/officeDocument/2006/relationships/tags" Target="../tags/tag26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11" Type="http://schemas.openxmlformats.org/officeDocument/2006/relationships/tags" Target="../tags/tag25.xml"/><Relationship Id="rId5" Type="http://schemas.openxmlformats.org/officeDocument/2006/relationships/tags" Target="../tags/tag19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24.xml"/><Relationship Id="rId4" Type="http://schemas.openxmlformats.org/officeDocument/2006/relationships/tags" Target="../tags/tag18.xml"/><Relationship Id="rId9" Type="http://schemas.openxmlformats.org/officeDocument/2006/relationships/tags" Target="../tags/tag23.xml"/><Relationship Id="rId14" Type="http://schemas.openxmlformats.org/officeDocument/2006/relationships/tags" Target="../tags/tag28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tags" Target="../tags/tag140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tags" Target="../tags/tag139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5" Type="http://schemas.openxmlformats.org/officeDocument/2006/relationships/tags" Target="../tags/tag132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3.xml"/><Relationship Id="rId4" Type="http://schemas.openxmlformats.org/officeDocument/2006/relationships/tags" Target="../tags/tag32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41.xml"/><Relationship Id="rId13" Type="http://schemas.openxmlformats.org/officeDocument/2006/relationships/tags" Target="../tags/tag46.xml"/><Relationship Id="rId3" Type="http://schemas.openxmlformats.org/officeDocument/2006/relationships/tags" Target="../tags/tag36.xml"/><Relationship Id="rId7" Type="http://schemas.openxmlformats.org/officeDocument/2006/relationships/tags" Target="../tags/tag40.xml"/><Relationship Id="rId12" Type="http://schemas.openxmlformats.org/officeDocument/2006/relationships/tags" Target="../tags/tag45.xml"/><Relationship Id="rId17" Type="http://schemas.openxmlformats.org/officeDocument/2006/relationships/slideMaster" Target="../slideMasters/slideMaster1.xml"/><Relationship Id="rId2" Type="http://schemas.openxmlformats.org/officeDocument/2006/relationships/tags" Target="../tags/tag35.xml"/><Relationship Id="rId16" Type="http://schemas.openxmlformats.org/officeDocument/2006/relationships/tags" Target="../tags/tag49.xml"/><Relationship Id="rId1" Type="http://schemas.openxmlformats.org/officeDocument/2006/relationships/tags" Target="../tags/tag34.xml"/><Relationship Id="rId6" Type="http://schemas.openxmlformats.org/officeDocument/2006/relationships/tags" Target="../tags/tag39.xml"/><Relationship Id="rId11" Type="http://schemas.openxmlformats.org/officeDocument/2006/relationships/tags" Target="../tags/tag44.xml"/><Relationship Id="rId5" Type="http://schemas.openxmlformats.org/officeDocument/2006/relationships/tags" Target="../tags/tag38.xml"/><Relationship Id="rId15" Type="http://schemas.openxmlformats.org/officeDocument/2006/relationships/tags" Target="../tags/tag48.xml"/><Relationship Id="rId10" Type="http://schemas.openxmlformats.org/officeDocument/2006/relationships/tags" Target="../tags/tag43.xml"/><Relationship Id="rId4" Type="http://schemas.openxmlformats.org/officeDocument/2006/relationships/tags" Target="../tags/tag37.xml"/><Relationship Id="rId9" Type="http://schemas.openxmlformats.org/officeDocument/2006/relationships/tags" Target="../tags/tag42.xml"/><Relationship Id="rId14" Type="http://schemas.openxmlformats.org/officeDocument/2006/relationships/tags" Target="../tags/tag47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52.xml"/><Relationship Id="rId7" Type="http://schemas.openxmlformats.org/officeDocument/2006/relationships/tags" Target="../tags/tag56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tags" Target="../tags/tag55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64.xml"/><Relationship Id="rId13" Type="http://schemas.openxmlformats.org/officeDocument/2006/relationships/tags" Target="../tags/tag69.xml"/><Relationship Id="rId18" Type="http://schemas.openxmlformats.org/officeDocument/2006/relationships/tags" Target="../tags/tag74.xml"/><Relationship Id="rId3" Type="http://schemas.openxmlformats.org/officeDocument/2006/relationships/tags" Target="../tags/tag59.xml"/><Relationship Id="rId7" Type="http://schemas.openxmlformats.org/officeDocument/2006/relationships/tags" Target="../tags/tag63.xml"/><Relationship Id="rId12" Type="http://schemas.openxmlformats.org/officeDocument/2006/relationships/tags" Target="../tags/tag68.xml"/><Relationship Id="rId17" Type="http://schemas.openxmlformats.org/officeDocument/2006/relationships/tags" Target="../tags/tag73.xml"/><Relationship Id="rId2" Type="http://schemas.openxmlformats.org/officeDocument/2006/relationships/tags" Target="../tags/tag58.xml"/><Relationship Id="rId16" Type="http://schemas.openxmlformats.org/officeDocument/2006/relationships/tags" Target="../tags/tag72.xml"/><Relationship Id="rId20" Type="http://schemas.openxmlformats.org/officeDocument/2006/relationships/slideMaster" Target="../slideMasters/slideMaster1.xml"/><Relationship Id="rId1" Type="http://schemas.openxmlformats.org/officeDocument/2006/relationships/tags" Target="../tags/tag57.xml"/><Relationship Id="rId6" Type="http://schemas.openxmlformats.org/officeDocument/2006/relationships/tags" Target="../tags/tag62.xml"/><Relationship Id="rId11" Type="http://schemas.openxmlformats.org/officeDocument/2006/relationships/tags" Target="../tags/tag67.xml"/><Relationship Id="rId5" Type="http://schemas.openxmlformats.org/officeDocument/2006/relationships/tags" Target="../tags/tag61.xml"/><Relationship Id="rId15" Type="http://schemas.openxmlformats.org/officeDocument/2006/relationships/tags" Target="../tags/tag71.xml"/><Relationship Id="rId10" Type="http://schemas.openxmlformats.org/officeDocument/2006/relationships/tags" Target="../tags/tag66.xml"/><Relationship Id="rId19" Type="http://schemas.openxmlformats.org/officeDocument/2006/relationships/tags" Target="../tags/tag75.xml"/><Relationship Id="rId4" Type="http://schemas.openxmlformats.org/officeDocument/2006/relationships/tags" Target="../tags/tag60.xml"/><Relationship Id="rId9" Type="http://schemas.openxmlformats.org/officeDocument/2006/relationships/tags" Target="../tags/tag65.xml"/><Relationship Id="rId14" Type="http://schemas.openxmlformats.org/officeDocument/2006/relationships/tags" Target="../tags/tag70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9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tags" Target="../tags/tag87.xml"/><Relationship Id="rId3" Type="http://schemas.openxmlformats.org/officeDocument/2006/relationships/tags" Target="../tags/tag82.xml"/><Relationship Id="rId7" Type="http://schemas.openxmlformats.org/officeDocument/2006/relationships/tags" Target="../tags/tag86.xml"/><Relationship Id="rId2" Type="http://schemas.openxmlformats.org/officeDocument/2006/relationships/tags" Target="../tags/tag81.xml"/><Relationship Id="rId1" Type="http://schemas.openxmlformats.org/officeDocument/2006/relationships/tags" Target="../tags/tag80.xml"/><Relationship Id="rId6" Type="http://schemas.openxmlformats.org/officeDocument/2006/relationships/tags" Target="../tags/tag85.xml"/><Relationship Id="rId5" Type="http://schemas.openxmlformats.org/officeDocument/2006/relationships/tags" Target="../tags/tag84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83.xml"/><Relationship Id="rId9" Type="http://schemas.openxmlformats.org/officeDocument/2006/relationships/tags" Target="../tags/tag88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96.xml"/><Relationship Id="rId13" Type="http://schemas.openxmlformats.org/officeDocument/2006/relationships/tags" Target="../tags/tag101.xml"/><Relationship Id="rId18" Type="http://schemas.openxmlformats.org/officeDocument/2006/relationships/slideMaster" Target="../slideMasters/slideMaster1.xml"/><Relationship Id="rId3" Type="http://schemas.openxmlformats.org/officeDocument/2006/relationships/tags" Target="../tags/tag91.xml"/><Relationship Id="rId7" Type="http://schemas.openxmlformats.org/officeDocument/2006/relationships/tags" Target="../tags/tag95.xml"/><Relationship Id="rId12" Type="http://schemas.openxmlformats.org/officeDocument/2006/relationships/tags" Target="../tags/tag100.xml"/><Relationship Id="rId17" Type="http://schemas.openxmlformats.org/officeDocument/2006/relationships/tags" Target="../tags/tag105.xml"/><Relationship Id="rId2" Type="http://schemas.openxmlformats.org/officeDocument/2006/relationships/tags" Target="../tags/tag90.xml"/><Relationship Id="rId16" Type="http://schemas.openxmlformats.org/officeDocument/2006/relationships/tags" Target="../tags/tag104.xml"/><Relationship Id="rId1" Type="http://schemas.openxmlformats.org/officeDocument/2006/relationships/tags" Target="../tags/tag89.xml"/><Relationship Id="rId6" Type="http://schemas.openxmlformats.org/officeDocument/2006/relationships/tags" Target="../tags/tag94.xml"/><Relationship Id="rId11" Type="http://schemas.openxmlformats.org/officeDocument/2006/relationships/tags" Target="../tags/tag99.xml"/><Relationship Id="rId5" Type="http://schemas.openxmlformats.org/officeDocument/2006/relationships/tags" Target="../tags/tag93.xml"/><Relationship Id="rId15" Type="http://schemas.openxmlformats.org/officeDocument/2006/relationships/tags" Target="../tags/tag103.xml"/><Relationship Id="rId10" Type="http://schemas.openxmlformats.org/officeDocument/2006/relationships/tags" Target="../tags/tag98.xml"/><Relationship Id="rId4" Type="http://schemas.openxmlformats.org/officeDocument/2006/relationships/tags" Target="../tags/tag92.xml"/><Relationship Id="rId9" Type="http://schemas.openxmlformats.org/officeDocument/2006/relationships/tags" Target="../tags/tag97.xml"/><Relationship Id="rId14" Type="http://schemas.openxmlformats.org/officeDocument/2006/relationships/tags" Target="../tags/tag102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113.xml"/><Relationship Id="rId13" Type="http://schemas.openxmlformats.org/officeDocument/2006/relationships/tags" Target="../tags/tag118.xml"/><Relationship Id="rId18" Type="http://schemas.openxmlformats.org/officeDocument/2006/relationships/slideMaster" Target="../slideMasters/slideMaster1.xml"/><Relationship Id="rId3" Type="http://schemas.openxmlformats.org/officeDocument/2006/relationships/tags" Target="../tags/tag108.xml"/><Relationship Id="rId7" Type="http://schemas.openxmlformats.org/officeDocument/2006/relationships/tags" Target="../tags/tag112.xml"/><Relationship Id="rId12" Type="http://schemas.openxmlformats.org/officeDocument/2006/relationships/tags" Target="../tags/tag117.xml"/><Relationship Id="rId17" Type="http://schemas.openxmlformats.org/officeDocument/2006/relationships/tags" Target="../tags/tag122.xml"/><Relationship Id="rId2" Type="http://schemas.openxmlformats.org/officeDocument/2006/relationships/tags" Target="../tags/tag107.xml"/><Relationship Id="rId16" Type="http://schemas.openxmlformats.org/officeDocument/2006/relationships/tags" Target="../tags/tag121.xml"/><Relationship Id="rId1" Type="http://schemas.openxmlformats.org/officeDocument/2006/relationships/tags" Target="../tags/tag106.xml"/><Relationship Id="rId6" Type="http://schemas.openxmlformats.org/officeDocument/2006/relationships/tags" Target="../tags/tag111.xml"/><Relationship Id="rId11" Type="http://schemas.openxmlformats.org/officeDocument/2006/relationships/tags" Target="../tags/tag116.xml"/><Relationship Id="rId5" Type="http://schemas.openxmlformats.org/officeDocument/2006/relationships/tags" Target="../tags/tag110.xml"/><Relationship Id="rId15" Type="http://schemas.openxmlformats.org/officeDocument/2006/relationships/tags" Target="../tags/tag120.xml"/><Relationship Id="rId10" Type="http://schemas.openxmlformats.org/officeDocument/2006/relationships/tags" Target="../tags/tag115.xml"/><Relationship Id="rId4" Type="http://schemas.openxmlformats.org/officeDocument/2006/relationships/tags" Target="../tags/tag109.xml"/><Relationship Id="rId9" Type="http://schemas.openxmlformats.org/officeDocument/2006/relationships/tags" Target="../tags/tag114.xml"/><Relationship Id="rId14" Type="http://schemas.openxmlformats.org/officeDocument/2006/relationships/tags" Target="../tags/tag11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>
            <p:custDataLst>
              <p:tags r:id="rId1"/>
            </p:custDataLst>
          </p:nvPr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>
            <p:custDataLst>
              <p:tags r:id="rId8"/>
            </p:custDataLst>
          </p:nvPr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>
            <p:custDataLst>
              <p:tags r:id="rId9"/>
            </p:custDataLst>
          </p:nvPr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  <p:custDataLst>
              <p:tags r:id="rId10"/>
            </p:custDataLst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  <p:custDataLst>
              <p:tags r:id="rId11"/>
            </p:custDataLst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688A9-D213-47A3-9008-3F00C61B1DE2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71E00D0-1EDE-4B13-86F2-BE78D097F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0476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D877E-3A81-4FF8-9E17-53785B8B4D28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08AB5-D145-4179-8F21-7E031AD320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024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>
            <p:custDataLst>
              <p:tags r:id="rId1"/>
            </p:custDataLst>
          </p:nvPr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>
            <p:custDataLst>
              <p:tags r:id="rId8"/>
            </p:custDataLst>
          </p:nvPr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>
            <p:custDataLst>
              <p:tags r:id="rId9"/>
            </p:custDataLst>
          </p:nvPr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10"/>
            </p:custDataLst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1"/>
            </p:custDataLst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  <p:custDataLst>
              <p:tags r:id="rId12"/>
            </p:custDataLst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1F4BC-73A7-48A5-A863-0CDC3995C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  <p:custDataLst>
              <p:tags r:id="rId1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372E4-4164-42EF-881A-B25100AB3CC9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9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C08E5-79FA-4849-997F-E5B4F433575D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321E0-56BD-484D-A09C-AB9D97A550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5254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>
            <p:custDataLst>
              <p:tags r:id="rId1"/>
            </p:custDataLst>
          </p:nvPr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>
            <p:custDataLst>
              <p:tags r:id="rId10"/>
            </p:custDataLst>
          </p:nvPr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>
            <p:custDataLst>
              <p:tags r:id="rId11"/>
            </p:custDataLst>
          </p:nvPr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  <p:custDataLst>
              <p:tags r:id="rId1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  <p:custDataLst>
              <p:tags r:id="rId1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1AF6F-DF62-4203-B526-F745849FFB77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  <p:custDataLst>
              <p:tags r:id="rId16"/>
            </p:custDataLst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7FD5442-F919-40CB-9B1C-91735D809B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313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7FDEF-64B4-46E4-B7FA-9691C9A07921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453F9-5231-4D73-9C8E-F17A6D7322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518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>
            <p:custDataLst>
              <p:tags r:id="rId5"/>
            </p:custDataLst>
          </p:nvPr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/>
          <p:nvPr>
            <p:custDataLst>
              <p:tags r:id="rId6"/>
            </p:custDataLst>
          </p:nvPr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Oval 15"/>
          <p:cNvSpPr/>
          <p:nvPr>
            <p:custDataLst>
              <p:tags r:id="rId10"/>
            </p:custDataLst>
          </p:nvPr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>
            <p:custDataLst>
              <p:tags r:id="rId11"/>
            </p:custDataLst>
          </p:nvPr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  <p:custDataLst>
              <p:tags r:id="rId13"/>
            </p:custDataLst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  <p:custDataLst>
              <p:tags r:id="rId14"/>
            </p:custDataLst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  <p:custDataLst>
              <p:tags r:id="rId15"/>
            </p:custDataLst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  <p:custDataLst>
              <p:tags r:id="rId16"/>
            </p:custDataLst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  <p:custDataLst>
              <p:tags r:id="rId1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9917-7BCE-41E2-80C7-8A30D592812B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  <p:custDataLst>
              <p:tags r:id="rId18"/>
            </p:custDataLst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  <p:custDataLst>
              <p:tags r:id="rId19"/>
            </p:custDataLst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F7DD187-8DB8-40AA-8A9A-31131019E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540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2B9FC-CC01-4FA2-98DE-E187AEA6AAFB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E63CB-1AD4-45D4-8969-A8F434628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210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>
            <p:custDataLst>
              <p:tags r:id="rId1"/>
            </p:custDataLst>
          </p:nvPr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9BF59-04FF-402D-AF31-F7C00FD3A17D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A86D31D-DD40-4923-AB21-C50BFD1649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990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>
            <p:custDataLst>
              <p:tags r:id="rId5"/>
            </p:custDataLst>
          </p:nvPr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>
            <p:custDataLst>
              <p:tags r:id="rId6"/>
            </p:custDataLst>
          </p:nvPr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>
            <p:custDataLst>
              <p:tags r:id="rId9"/>
            </p:custDataLst>
          </p:nvPr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>
            <p:custDataLst>
              <p:tags r:id="rId10"/>
            </p:custDataLst>
          </p:nvPr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  <p:custDataLst>
              <p:tags r:id="rId13"/>
            </p:custDataLst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  <p:custDataLst>
              <p:tags r:id="rId14"/>
            </p:custDataLst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  <p:custDataLst>
              <p:tags r:id="rId15"/>
            </p:custDataLst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1193E31-4D05-401E-88BF-6BC0F6A78F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  <p:custDataLst>
              <p:tags r:id="rId1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160BB-B6C8-4B2E-AABE-273E125C3E1B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  <p:custDataLst>
              <p:tags r:id="rId17"/>
            </p:custDataLst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836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>
            <p:custDataLst>
              <p:tags r:id="rId2"/>
            </p:custDataLst>
          </p:nvPr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>
            <p:custDataLst>
              <p:tags r:id="rId3"/>
            </p:custDataLst>
          </p:nvPr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>
            <p:custDataLst>
              <p:tags r:id="rId4"/>
            </p:custDataLst>
          </p:nvPr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>
            <p:custDataLst>
              <p:tags r:id="rId5"/>
            </p:custDataLst>
          </p:nvPr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>
            <p:custDataLst>
              <p:tags r:id="rId7"/>
            </p:custDataLst>
          </p:nvPr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>
            <p:custDataLst>
              <p:tags r:id="rId9"/>
            </p:custDataLst>
          </p:nvPr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>
            <p:custDataLst>
              <p:tags r:id="rId10"/>
            </p:custDataLst>
          </p:nvPr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13"/>
            </p:custDataLst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14"/>
            </p:custDataLst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  <p:custDataLst>
              <p:tags r:id="rId15"/>
            </p:custDataLst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0BE7D-2629-4A9C-9494-1D01CAE73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  <p:custDataLst>
              <p:tags r:id="rId16"/>
            </p:custDataLst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B2473-3691-4A7C-AF71-7972C60F02D4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  <p:custDataLst>
              <p:tags r:id="rId17"/>
            </p:custDataLst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06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26" Type="http://schemas.openxmlformats.org/officeDocument/2006/relationships/tags" Target="../tags/tag14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9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5" Type="http://schemas.openxmlformats.org/officeDocument/2006/relationships/tags" Target="../tags/tag13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20" Type="http://schemas.openxmlformats.org/officeDocument/2006/relationships/tags" Target="../tags/tag8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12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23" Type="http://schemas.openxmlformats.org/officeDocument/2006/relationships/tags" Target="../tags/tag11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7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Relationship Id="rId22" Type="http://schemas.openxmlformats.org/officeDocument/2006/relationships/tags" Target="../tags/tag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>
            <p:custDataLst>
              <p:tags r:id="rId13"/>
            </p:custDataLst>
          </p:nvPr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>
            <p:custDataLst>
              <p:tags r:id="rId14"/>
            </p:custDataLst>
          </p:nvPr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>
            <p:custDataLst>
              <p:tags r:id="rId15"/>
            </p:custDataLst>
          </p:nvPr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>
            <p:custDataLst>
              <p:tags r:id="rId16"/>
            </p:custDataLst>
          </p:nvPr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  <p:custDataLst>
              <p:tags r:id="rId18"/>
            </p:custDataLst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753C11-8C08-4751-9C41-EB5A2C283DAD}" type="datetimeFigureOut">
              <a:rPr lang="en-US"/>
              <a:pPr>
                <a:defRPr/>
              </a:pPr>
              <a:t>8/14/2012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  <p:custDataLst>
              <p:tags r:id="rId19"/>
            </p:custDataLst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>
            <p:custDataLst>
              <p:tags r:id="rId22"/>
            </p:custDataLst>
          </p:nvPr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>
            <p:custDataLst>
              <p:tags r:id="rId23"/>
            </p:custDataLst>
          </p:nvPr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33A5E0-22EF-4A05-9242-02584C0F0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  <p:custDataLst>
              <p:tags r:id="rId25"/>
            </p:custDataLst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  <p:custDataLst>
              <p:tags r:id="rId26"/>
            </p:custDataLst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image" Target="../media/image3.jpeg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14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tags" Target="../tags/tag182.xml"/><Relationship Id="rId7" Type="http://schemas.openxmlformats.org/officeDocument/2006/relationships/image" Target="../media/image3.jpeg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84.xml"/><Relationship Id="rId4" Type="http://schemas.openxmlformats.org/officeDocument/2006/relationships/tags" Target="../tags/tag18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tags" Target="../tags/tag187.xml"/><Relationship Id="rId7" Type="http://schemas.openxmlformats.org/officeDocument/2006/relationships/image" Target="../media/image3.jpeg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89.xml"/><Relationship Id="rId4" Type="http://schemas.openxmlformats.org/officeDocument/2006/relationships/tags" Target="../tags/tag18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image" Target="../media/image3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9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7" Type="http://schemas.openxmlformats.org/officeDocument/2006/relationships/image" Target="../media/image13.jpg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image" Target="../media/image3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9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7" Type="http://schemas.openxmlformats.org/officeDocument/2006/relationships/image" Target="../media/image14.jpg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image" Target="../media/image3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0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6" Type="http://schemas.openxmlformats.org/officeDocument/2006/relationships/image" Target="../media/image3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0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tags" Target="../tags/tag148.xml"/><Relationship Id="rId7" Type="http://schemas.openxmlformats.org/officeDocument/2006/relationships/image" Target="../media/image4.jpeg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0.xml"/><Relationship Id="rId4" Type="http://schemas.openxmlformats.org/officeDocument/2006/relationships/tags" Target="../tags/tag149.xml"/><Relationship Id="rId9" Type="http://schemas.openxmlformats.org/officeDocument/2006/relationships/hyperlink" Target="http://www.demographicwinter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image" Target="../media/image3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7" Type="http://schemas.openxmlformats.org/officeDocument/2006/relationships/image" Target="../media/image3.jpeg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image" Target="../media/image5.emf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7" Type="http://schemas.openxmlformats.org/officeDocument/2006/relationships/image" Target="../media/image3.jpeg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6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7" Type="http://schemas.openxmlformats.org/officeDocument/2006/relationships/image" Target="../media/image7.emf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image" Target="../media/image3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6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7" Type="http://schemas.openxmlformats.org/officeDocument/2006/relationships/image" Target="../media/image8.emf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6" Type="http://schemas.openxmlformats.org/officeDocument/2006/relationships/image" Target="../media/image3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7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7" Type="http://schemas.openxmlformats.org/officeDocument/2006/relationships/image" Target="../media/image9.emf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image" Target="../media/image3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7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tags" Target="../tags/tag177.xml"/><Relationship Id="rId7" Type="http://schemas.openxmlformats.org/officeDocument/2006/relationships/image" Target="../media/image3.jpeg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79.xml"/><Relationship Id="rId4" Type="http://schemas.openxmlformats.org/officeDocument/2006/relationships/tags" Target="../tags/tag17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J. Scott Moody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Chief Executive Officer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The Maine Heritage Policy Center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315" name="Title 1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sz="4400" b="1" dirty="0" smtClean="0">
                <a:latin typeface="Calibri" pitchFamily="34" charset="0"/>
                <a:cs typeface="Calibri" pitchFamily="34" charset="0"/>
              </a:rPr>
              <a:t>The Fiscal Costs of </a:t>
            </a:r>
            <a:r>
              <a:rPr lang="en-US" sz="4400" b="1" dirty="0" smtClean="0">
                <a:latin typeface="Calibri" pitchFamily="34" charset="0"/>
                <a:cs typeface="Calibri" pitchFamily="34" charset="0"/>
              </a:rPr>
              <a:t>Maine’s “Demographic Winter”</a:t>
            </a:r>
            <a:endParaRPr lang="en-US" sz="4400" b="1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3" descr="Macintosh HD:Users:samadolphsen:Downloads:MHPC-Logo-with-taglinePRINT.jpg"/>
          <p:cNvPicPr/>
          <p:nvPr>
            <p:custDataLst>
              <p:tags r:id="rId4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632158"/>
            <a:ext cx="6096000" cy="838200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7B9899"/>
                </a:solidFill>
                <a:latin typeface="Calibri" pitchFamily="34" charset="0"/>
                <a:cs typeface="Calibri" pitchFamily="34" charset="0"/>
              </a:rPr>
              <a:t>It Gets Worse at the County-Level</a:t>
            </a:r>
            <a:endParaRPr lang="en-US" sz="4000" dirty="0" smtClean="0">
              <a:solidFill>
                <a:srgbClr val="7B9899"/>
              </a:solidFill>
            </a:endParaRPr>
          </a:p>
        </p:txBody>
      </p:sp>
      <p:pic>
        <p:nvPicPr>
          <p:cNvPr id="6" name="Picture 5" descr="Macintosh HD:Users:samadolphsen:Downloads:MHPC-Logo-with-taglinePRINT.jpg"/>
          <p:cNvPicPr/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6162158"/>
            <a:ext cx="4554855" cy="49911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ontent Placeholder 2"/>
          <p:cNvSpPr>
            <a:spLocks noGrp="1"/>
          </p:cNvSpPr>
          <p:nvPr>
            <p:ph sz="quarter" idx="1"/>
            <p:custDataLst>
              <p:tags r:id="rId4"/>
            </p:custDataLst>
          </p:nvPr>
        </p:nvSpPr>
        <p:spPr>
          <a:xfrm>
            <a:off x="4419600" y="1676399"/>
            <a:ext cx="4386262" cy="4422775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Domestic Migration</a:t>
            </a:r>
          </a:p>
          <a:p>
            <a:pPr marL="0" indent="0" algn="ctr" eaLnBrk="1" hangingPunct="1">
              <a:buNone/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In 2011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10 counties, in red, had lost 1,781 people</a:t>
            </a:r>
          </a:p>
          <a:p>
            <a:pPr eaLnBrk="1" hangingPunct="1">
              <a:defRPr/>
            </a:pPr>
            <a:r>
              <a:rPr lang="en-US" sz="3000" dirty="0">
                <a:latin typeface="Calibri" pitchFamily="34" charset="0"/>
                <a:cs typeface="Calibri" pitchFamily="34" charset="0"/>
              </a:rPr>
              <a:t>6</a:t>
            </a:r>
            <a:r>
              <a:rPr lang="en-US" sz="3000" dirty="0" smtClean="0">
                <a:latin typeface="Calibri" pitchFamily="34" charset="0"/>
                <a:cs typeface="Calibri" pitchFamily="34" charset="0"/>
              </a:rPr>
              <a:t> counties, in green, gained 1,853 </a:t>
            </a:r>
            <a:r>
              <a:rPr lang="en-US" sz="3000" dirty="0" smtClean="0">
                <a:latin typeface="Calibri" pitchFamily="34" charset="0"/>
                <a:cs typeface="Calibri" pitchFamily="34" charset="0"/>
              </a:rPr>
              <a:t>people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State-wide = 72</a:t>
            </a:r>
            <a:endParaRPr lang="en-US" sz="30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914400"/>
            <a:ext cx="4038600" cy="57468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7977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7B9899"/>
                </a:solidFill>
                <a:latin typeface="Calibri" pitchFamily="34" charset="0"/>
                <a:cs typeface="Calibri" pitchFamily="34" charset="0"/>
              </a:rPr>
              <a:t>It Gets Worse at the County-Level</a:t>
            </a:r>
            <a:endParaRPr lang="en-US" sz="4000" dirty="0" smtClean="0">
              <a:solidFill>
                <a:srgbClr val="7B9899"/>
              </a:solidFill>
            </a:endParaRPr>
          </a:p>
        </p:txBody>
      </p:sp>
      <p:pic>
        <p:nvPicPr>
          <p:cNvPr id="6" name="Picture 5" descr="Macintosh HD:Users:samadolphsen:Downloads:MHPC-Logo-with-taglinePRINT.jpg"/>
          <p:cNvPicPr/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6162158"/>
            <a:ext cx="4554855" cy="49911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ontent Placeholder 2"/>
          <p:cNvSpPr>
            <a:spLocks noGrp="1"/>
          </p:cNvSpPr>
          <p:nvPr>
            <p:ph sz="quarter" idx="1"/>
            <p:custDataLst>
              <p:tags r:id="rId4"/>
            </p:custDataLst>
          </p:nvPr>
        </p:nvSpPr>
        <p:spPr>
          <a:xfrm>
            <a:off x="4419600" y="1676399"/>
            <a:ext cx="4386262" cy="4422775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Total Population Change</a:t>
            </a:r>
          </a:p>
          <a:p>
            <a:pPr marL="0" indent="0" algn="ctr" eaLnBrk="1" hangingPunct="1">
              <a:buNone/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In 2011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11 counties, in red, lost 1,513 people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5 counties, in green, gained 2,322 </a:t>
            </a:r>
            <a:r>
              <a:rPr lang="en-US" sz="3000" dirty="0" smtClean="0">
                <a:latin typeface="Calibri" pitchFamily="34" charset="0"/>
                <a:cs typeface="Calibri" pitchFamily="34" charset="0"/>
              </a:rPr>
              <a:t>people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State-wide = 809</a:t>
            </a:r>
            <a:endParaRPr lang="en-US" sz="30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914400"/>
            <a:ext cx="4038600" cy="57468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9289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7B9899"/>
                </a:solidFill>
                <a:latin typeface="Calibri" pitchFamily="34" charset="0"/>
                <a:cs typeface="Calibri" pitchFamily="34" charset="0"/>
              </a:rPr>
              <a:t>Economic </a:t>
            </a:r>
            <a:r>
              <a:rPr lang="en-US" sz="4000" dirty="0" smtClean="0">
                <a:solidFill>
                  <a:srgbClr val="7B9899"/>
                </a:solidFill>
                <a:latin typeface="Calibri" pitchFamily="34" charset="0"/>
                <a:cs typeface="Calibri" pitchFamily="34" charset="0"/>
              </a:rPr>
              <a:t>Costs</a:t>
            </a:r>
            <a:endParaRPr lang="en-US" sz="4000" dirty="0" smtClean="0">
              <a:solidFill>
                <a:srgbClr val="7B9899"/>
              </a:solidFill>
            </a:endParaRPr>
          </a:p>
        </p:txBody>
      </p:sp>
      <p:pic>
        <p:nvPicPr>
          <p:cNvPr id="6" name="Picture 5" descr="Macintosh HD:Users:samadolphsen:Downloads:MHPC-Logo-with-taglinePRINT.jpg"/>
          <p:cNvPicPr/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772" y="6162158"/>
            <a:ext cx="4554855" cy="49911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ontent Placeholder 2"/>
          <p:cNvSpPr>
            <a:spLocks noGrp="1"/>
          </p:cNvSpPr>
          <p:nvPr>
            <p:ph sz="quarter" idx="1"/>
            <p:custDataLst>
              <p:tags r:id="rId4"/>
            </p:custDataLst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On the margin, the shift from population growth to population decline is a complete 180 degrees . . .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Businesses can no longer expect to gain 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new</a:t>
            </a:r>
            <a:r>
              <a:rPr lang="en-US" sz="3000" dirty="0" smtClean="0">
                <a:latin typeface="Calibri" pitchFamily="34" charset="0"/>
                <a:cs typeface="Calibri" pitchFamily="34" charset="0"/>
              </a:rPr>
              <a:t> customers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Businesses can longer expect to keep 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existing</a:t>
            </a:r>
            <a:r>
              <a:rPr lang="en-US" sz="3000" dirty="0" smtClean="0">
                <a:latin typeface="Calibri" pitchFamily="34" charset="0"/>
                <a:cs typeface="Calibri" pitchFamily="34" charset="0"/>
              </a:rPr>
              <a:t> customers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As such, businesses face a double-whammy losing both 1 potential and 1 existing customer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Shrinking revenue is an economic depression</a:t>
            </a:r>
            <a:endParaRPr lang="en-US" sz="3000" dirty="0" smtClean="0">
              <a:latin typeface="Calibri" pitchFamily="34" charset="0"/>
              <a:cs typeface="Calibri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889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7B9899"/>
                </a:solidFill>
                <a:latin typeface="Calibri" pitchFamily="34" charset="0"/>
                <a:cs typeface="Calibri" pitchFamily="34" charset="0"/>
              </a:rPr>
              <a:t>Fiscal Costs—Spending </a:t>
            </a:r>
            <a:endParaRPr lang="en-US" sz="4000" dirty="0" smtClean="0">
              <a:solidFill>
                <a:srgbClr val="7B9899"/>
              </a:solidFill>
            </a:endParaRPr>
          </a:p>
        </p:txBody>
      </p:sp>
      <p:pic>
        <p:nvPicPr>
          <p:cNvPr id="6" name="Picture 5" descr="Macintosh HD:Users:samadolphsen:Downloads:MHPC-Logo-with-taglinePRINT.jpg"/>
          <p:cNvPicPr/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772" y="6162158"/>
            <a:ext cx="4554855" cy="4991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1604644"/>
            <a:ext cx="8686800" cy="455751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98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7B9899"/>
                </a:solidFill>
                <a:latin typeface="Calibri" pitchFamily="34" charset="0"/>
                <a:cs typeface="Calibri" pitchFamily="34" charset="0"/>
              </a:rPr>
              <a:t>Fiscal Costs—Taxes </a:t>
            </a:r>
            <a:endParaRPr lang="en-US" sz="4000" dirty="0" smtClean="0">
              <a:solidFill>
                <a:srgbClr val="7B9899"/>
              </a:solidFill>
            </a:endParaRPr>
          </a:p>
        </p:txBody>
      </p:sp>
      <p:pic>
        <p:nvPicPr>
          <p:cNvPr id="6" name="Picture 5" descr="Macintosh HD:Users:samadolphsen:Downloads:MHPC-Logo-with-taglinePRINT.jpg"/>
          <p:cNvPicPr/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772" y="6162158"/>
            <a:ext cx="4554855" cy="4991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600200"/>
            <a:ext cx="8686800" cy="456195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8003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7B9899"/>
                </a:solidFill>
              </a:rPr>
              <a:t>Fighting Maine’s Demographic Winter</a:t>
            </a:r>
          </a:p>
        </p:txBody>
      </p:sp>
      <p:pic>
        <p:nvPicPr>
          <p:cNvPr id="6" name="Picture 5" descr="Macintosh HD:Users:samadolphsen:Downloads:MHPC-Logo-with-taglinePRINT.jpg"/>
          <p:cNvPicPr/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772" y="6162158"/>
            <a:ext cx="4554855" cy="49911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ontent Placeholder 2"/>
          <p:cNvSpPr>
            <a:spLocks noGrp="1"/>
          </p:cNvSpPr>
          <p:nvPr>
            <p:ph sz="quarter" idx="1"/>
            <p:custDataLst>
              <p:tags r:id="rId4"/>
            </p:custDataLst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Maine must  become a strong in-migrant state again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If the income tax is going to suffer the most, policymakers should  proactively eliminate it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No income tax helps businesses and families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New Hampshire proves the point with a much higher level of in-migration over the last two decades (69,487 vs. 23,948) and, consequently, a higher rate a natural population growth (3,017 vs</a:t>
            </a:r>
            <a:r>
              <a:rPr lang="en-US" sz="3000" dirty="0" smtClean="0">
                <a:latin typeface="Calibri" pitchFamily="34" charset="0"/>
                <a:cs typeface="Calibri" pitchFamily="34" charset="0"/>
              </a:rPr>
              <a:t>. 180 in 2011).</a:t>
            </a:r>
            <a:r>
              <a:rPr lang="en-US" sz="3000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sz="3000" dirty="0" smtClean="0">
              <a:latin typeface="Calibri" pitchFamily="34" charset="0"/>
              <a:cs typeface="Calibri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796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7B9899"/>
                </a:solidFill>
                <a:latin typeface="Calibri" pitchFamily="34" charset="0"/>
                <a:cs typeface="Calibri" pitchFamily="34" charset="0"/>
              </a:rPr>
              <a:t>Demographic Winter—The Movie</a:t>
            </a:r>
          </a:p>
        </p:txBody>
      </p:sp>
      <p:pic>
        <p:nvPicPr>
          <p:cNvPr id="4" name="Picture 2" descr="F:\Work_Files\New folder\Icon2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00201"/>
            <a:ext cx="6705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Macintosh HD:Users:samadolphsen:Downloads:MHPC-Logo-with-taglinePRINT.jpg"/>
          <p:cNvPicPr/>
          <p:nvPr>
            <p:custDataLst>
              <p:tags r:id="rId4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772" y="6162158"/>
            <a:ext cx="4554855" cy="4991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>
            <p:custDataLst>
              <p:tags r:id="rId5"/>
            </p:custDataLst>
          </p:nvPr>
        </p:nvSpPr>
        <p:spPr>
          <a:xfrm>
            <a:off x="914400" y="5499316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Calibri" pitchFamily="34" charset="0"/>
                <a:cs typeface="Calibri" pitchFamily="34" charset="0"/>
                <a:hlinkClick r:id="rId9"/>
              </a:rPr>
              <a:t>www.DemographicWinter.com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7B9899"/>
                </a:solidFill>
                <a:latin typeface="Calibri" pitchFamily="34" charset="0"/>
                <a:cs typeface="Calibri" pitchFamily="34" charset="0"/>
              </a:rPr>
              <a:t>What is Demographic Winter?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  <p:custDataLst>
              <p:tags r:id="rId3"/>
            </p:custDataLst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A country needs a birthrate of 2.13 children just to keep population stable.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In Europe it is 1.3, Russia it is 1.17, and Japan 1.25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Russia is already losing over 750,000 people per year and the total population of 140 million will fall by one-third by 2050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Thus, a declining number of births and consequent shrinking number of children is the first sign of Demographic Winter</a:t>
            </a:r>
          </a:p>
        </p:txBody>
      </p:sp>
      <p:pic>
        <p:nvPicPr>
          <p:cNvPr id="7" name="Picture 6" descr="Macintosh HD:Users:samadolphsen:Downloads:MHPC-Logo-with-taglinePRINT.jpg"/>
          <p:cNvPicPr/>
          <p:nvPr>
            <p:custDataLst>
              <p:tags r:id="rId4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772" y="6162158"/>
            <a:ext cx="4554855" cy="499110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latin typeface="Calibri" pitchFamily="34" charset="0"/>
                <a:cs typeface="Calibri" pitchFamily="34" charset="0"/>
              </a:rPr>
              <a:t>Demographic Winter has Arrived in Maine</a:t>
            </a:r>
          </a:p>
        </p:txBody>
      </p:sp>
      <p:pic>
        <p:nvPicPr>
          <p:cNvPr id="4" name="Picture 3"/>
          <p:cNvPicPr/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76401"/>
            <a:ext cx="8382000" cy="449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Macintosh HD:Users:samadolphsen:Downloads:MHPC-Logo-with-taglinePRINT.jpg"/>
          <p:cNvPicPr/>
          <p:nvPr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772" y="6162158"/>
            <a:ext cx="4554855" cy="499110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/>
            </a:r>
            <a:br>
              <a:rPr lang="en-US" dirty="0" smtClean="0">
                <a:solidFill>
                  <a:srgbClr val="7B9899"/>
                </a:solidFill>
              </a:rPr>
            </a:br>
            <a:r>
              <a:rPr lang="en-US" dirty="0" smtClean="0">
                <a:solidFill>
                  <a:srgbClr val="7B9899"/>
                </a:solidFill>
              </a:rPr>
              <a:t/>
            </a:r>
            <a:br>
              <a:rPr lang="en-US" dirty="0" smtClean="0">
                <a:solidFill>
                  <a:srgbClr val="7B9899"/>
                </a:solidFill>
              </a:rPr>
            </a:br>
            <a:r>
              <a:rPr lang="en-US" sz="4000" dirty="0" smtClean="0">
                <a:solidFill>
                  <a:srgbClr val="7B9899"/>
                </a:solidFill>
                <a:latin typeface="Calibri" pitchFamily="34" charset="0"/>
                <a:cs typeface="Calibri" pitchFamily="34" charset="0"/>
              </a:rPr>
              <a:t>Cause of Maine’s Demographic Winter</a:t>
            </a:r>
          </a:p>
        </p:txBody>
      </p:sp>
      <p:pic>
        <p:nvPicPr>
          <p:cNvPr id="5" name="Picture 4"/>
          <p:cNvPicPr/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00201"/>
            <a:ext cx="8382000" cy="457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acintosh HD:Users:samadolphsen:Downloads:MHPC-Logo-with-taglinePRINT.jpg"/>
          <p:cNvPicPr/>
          <p:nvPr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772" y="6162158"/>
            <a:ext cx="4554855" cy="499110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solidFill>
                  <a:srgbClr val="7B9899"/>
                </a:solidFill>
                <a:latin typeface="Calibri" pitchFamily="34" charset="0"/>
                <a:cs typeface="Calibri" pitchFamily="34" charset="0"/>
              </a:rPr>
              <a:t>Cause of Maine’s Demographic Winter</a:t>
            </a:r>
            <a:endParaRPr lang="en-US" sz="4000" dirty="0" smtClean="0">
              <a:solidFill>
                <a:srgbClr val="7B9899"/>
              </a:solidFill>
            </a:endParaRPr>
          </a:p>
        </p:txBody>
      </p:sp>
      <p:pic>
        <p:nvPicPr>
          <p:cNvPr id="6" name="Picture 5" descr="Macintosh HD:Users:samadolphsen:Downloads:MHPC-Logo-with-taglinePRINT.jpg"/>
          <p:cNvPicPr/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772" y="6162158"/>
            <a:ext cx="4554855" cy="4991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00200"/>
            <a:ext cx="8534400" cy="4561958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solidFill>
                  <a:srgbClr val="7B9899"/>
                </a:solidFill>
                <a:latin typeface="Calibri" pitchFamily="34" charset="0"/>
                <a:cs typeface="Calibri" pitchFamily="34" charset="0"/>
              </a:rPr>
              <a:t>Cause of Maine’s Demographic Winter</a:t>
            </a:r>
            <a:endParaRPr lang="en-US" sz="4000" dirty="0" smtClean="0">
              <a:solidFill>
                <a:srgbClr val="7B9899"/>
              </a:solidFill>
            </a:endParaRPr>
          </a:p>
        </p:txBody>
      </p:sp>
      <p:pic>
        <p:nvPicPr>
          <p:cNvPr id="6" name="Picture 5" descr="Macintosh HD:Users:samadolphsen:Downloads:MHPC-Logo-with-taglinePRINT.jpg"/>
          <p:cNvPicPr/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772" y="6162158"/>
            <a:ext cx="4554855" cy="4991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00200"/>
            <a:ext cx="8458200" cy="4561958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104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solidFill>
                  <a:srgbClr val="7B9899"/>
                </a:solidFill>
                <a:latin typeface="Calibri" pitchFamily="34" charset="0"/>
                <a:cs typeface="Calibri" pitchFamily="34" charset="0"/>
              </a:rPr>
              <a:t>Cause of Maine’s Demographic Winter</a:t>
            </a:r>
            <a:endParaRPr lang="en-US" sz="4000" dirty="0" smtClean="0">
              <a:solidFill>
                <a:srgbClr val="7B9899"/>
              </a:solidFill>
            </a:endParaRPr>
          </a:p>
        </p:txBody>
      </p:sp>
      <p:pic>
        <p:nvPicPr>
          <p:cNvPr id="6" name="Picture 5" descr="Macintosh HD:Users:samadolphsen:Downloads:MHPC-Logo-with-taglinePRINT.jpg"/>
          <p:cNvPicPr/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772" y="6162158"/>
            <a:ext cx="4554855" cy="4991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>
            <p:custDataLst>
              <p:tags r:id="rId4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00200"/>
            <a:ext cx="8534400" cy="4561957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9671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7B9899"/>
                </a:solidFill>
                <a:latin typeface="Calibri" pitchFamily="34" charset="0"/>
                <a:cs typeface="Calibri" pitchFamily="34" charset="0"/>
              </a:rPr>
              <a:t>It Gets Worse at the County-Level</a:t>
            </a:r>
            <a:endParaRPr lang="en-US" sz="4000" dirty="0" smtClean="0">
              <a:solidFill>
                <a:srgbClr val="7B9899"/>
              </a:solidFill>
            </a:endParaRPr>
          </a:p>
        </p:txBody>
      </p:sp>
      <p:pic>
        <p:nvPicPr>
          <p:cNvPr id="6" name="Picture 5" descr="Macintosh HD:Users:samadolphsen:Downloads:MHPC-Logo-with-taglinePRINT.jpg"/>
          <p:cNvPicPr/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6162158"/>
            <a:ext cx="4554855" cy="49911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990600"/>
            <a:ext cx="4114800" cy="5670668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sz="quarter" idx="1"/>
            <p:custDataLst>
              <p:tags r:id="rId5"/>
            </p:custDataLst>
          </p:nvPr>
        </p:nvSpPr>
        <p:spPr>
          <a:xfrm>
            <a:off x="4419600" y="1676399"/>
            <a:ext cx="4386262" cy="4422775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Natural Population Change</a:t>
            </a:r>
          </a:p>
          <a:p>
            <a:pPr marL="0" indent="0" algn="ctr" eaLnBrk="1" hangingPunct="1">
              <a:buNone/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In 2011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11 counties, in red, had 775 more deaths than births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5 counties, in green, had 995 more births than </a:t>
            </a:r>
            <a:r>
              <a:rPr lang="en-US" sz="3000" dirty="0" smtClean="0">
                <a:latin typeface="Calibri" pitchFamily="34" charset="0"/>
                <a:cs typeface="Calibri" pitchFamily="34" charset="0"/>
              </a:rPr>
              <a:t>deaths</a:t>
            </a:r>
          </a:p>
          <a:p>
            <a:pPr eaLnBrk="1" hangingPunct="1">
              <a:defRPr/>
            </a:pPr>
            <a:r>
              <a:rPr lang="en-US" sz="3000" dirty="0" smtClean="0">
                <a:latin typeface="Calibri" pitchFamily="34" charset="0"/>
                <a:cs typeface="Calibri" pitchFamily="34" charset="0"/>
              </a:rPr>
              <a:t>State-wide = 180</a:t>
            </a:r>
            <a:endParaRPr lang="en-US" sz="3000" dirty="0" smtClean="0">
              <a:latin typeface="Calibri" pitchFamily="34" charset="0"/>
              <a:cs typeface="Calibri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590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Ahh0B9svFQsQ5ij5FWv1U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swxKoNTbNLfh2U3V21pLM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73j7R7iBvnqnR1yh8XKJR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hCGthONHkbXVAkoh44jT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ITtaY8rbcS3xLHqoPuNO2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qVreSRTGqXvBUN07PFf9Z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R2yHQGfO6hCtsxJJfAhwr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19MDnHF7yTfl4oFb0cqBR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rkso5pFRtDM1pUdix9YJ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d7tk44z55PdOaliUjzHS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HhnggNUTsTufddZ31l6Mn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ycezUndzgRGqpbWONMab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7vKpw9MGUtUdrqmKPR9XN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jU85VgymMgoTJa1HTwGTC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zMNO6cxjBcrdTkqOsW1U4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1vsMN6TEutIGlli79lOsF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svhGg44JSHyaKhmkprqWH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vcZ4wlNF6CJP2Wu6POALB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8bB0LPVm1Ivv05HbxIWcB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qVepPjCBmWlv4OtvzXKK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kxWpoDgROppcKGLlZCKp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9u1TI29ZsQloAHtqVYlv7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6R3NKeX7ZaFLorouVeIP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LTn0UVlbNzV4p2ZZhJp7R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Qm53RzGL4Qqco9QVhU1kQ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JPj22q36Mi0y1HIGmnre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lb3eE0WNNCHFCgKPxgIY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cQ79cByDTC4Ut8YNL39Zu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Ql4rVwPav7KdZd6vNlf9I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AHMCQKuFO4DOZL5KF1NI7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ag8LGggNJkFMLmFjF5FQi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Aadlp2GelZXDxvt54dp0k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9d0I5llI3gEtGYylQd7vY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O7OaPA1srhlh10kHXkSD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mPsDzicyCOBuJR2veQlIG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Z3PvxImbTPjtoTTVwLHAP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8oXx19gNDlI78Kkk3i5go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YxCrN1O7WmRCUqyZHdU5c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LgK8AbHovzXDqpUAleZvp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gvPUM3ASljj0LmGErCpxQ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Eh0847RF5Gyp0eiFoDODd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jpDyTGNm6SvXRyTEZs0Fd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smlrmLeLId50XBuvdaSJ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T2nKMKElCxqHWhcsk18l9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SQAi9teQNu2Mtj3BZu6nB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hn1jKPApyFM0xyxhm2YfX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zgEdiLPRAewBaxatAb6LK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EaOTpJ1DeMGlhjEWat1VT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jqsL2DOWdSyCB5alOW2C2X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Xfb5SlvE6YqXamNIlDyEC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8IXo4Lr2MGVIYcm0zYojs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EHayL6V6WNxWjgzGhVD6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IGS9LTRv9leoM8oTFp6cW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XPc18T9maw7p6t7tgJd3b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VPfRPD0DKO2QTWKSivJiv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EHayL6V6WNxWjgzGhVD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sUi8XLuyL841x5BfxnYcf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AKArEtNjdId4gB9F5fwOI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cj2WUhCvP0HVc2Nnh5jr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k6I0ic5GbMcCQOvssYRBc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u3Awizam2MuRw9wA4TIMb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EHayL6V6WNxWjgzGhVD6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KG6YwApPTsNmHMTTRV4IIc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1rnBll3zgi5ZK7b3DxSpw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jR3Eq0cG7heuHdrdQ4uLk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EHayL6V6WNxWjgzGhVD6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AprB0Mya7eixiTFtDuygXY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HJjtXXuiJrnaV61BSOU0U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1aUP15lkJECD3bFRNZH6F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mAfmESM3iXKXwo7cVdxd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EHayL6V6WNxWjgzGhVD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mZQGQ3yNCoLBCTBkUv4kI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aAVYcWIzJ5vJGQfvNLanC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EHayL6V6WNxWjgzGhVD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6I9iQSLFvDARiXXJjf7D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6mF5afcTh6WEGt3FQ2FLtu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aAVYcWIzJ5vJGQfvNLanC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EHayL6V6WNxWjgzGhVD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Vv1sG7uBhKRwdyOtNx4sp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IllIWmO3jCD1QHnnf0mJ9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3YftqwXcdl1Y8IXUGQH9Rq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aAVYcWIzJ5vJGQfvNLanC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EHayL6V6WNxWjgzGhVD6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wpg4Z22dMxlL3HNZfuNO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pM38HcRCRYBjGQGOFW4T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aAVYcWIzJ5vJGQfvNLanC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EHayL6V6WNxWjgzGhVD6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nhcOOmagz75aMhMHInJVx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u3Awizam2MuRw9wA4TIMb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Dm9udVu9if13ONsvhmO7a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2uN83Y0HWUZCAT3bFIjfsH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aAVYcWIzJ5vJGQfvNLanC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EHayL6V6WNxWjgzGhVD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u3Awizam2MuRw9wA4TIMb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keklbfH1sHNVppa1Orq7u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JAEjb1YOY40NlEPZAS0psr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aAVYcWIzJ5vJGQfvNLanC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EHayL6V6WNxWjgzGhVD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u3Awizam2MuRw9wA4TIMb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26BHr3BKO9bFS6uWo1wYU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jpTsNp0nVreiSEibTy77s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AvnHCxT2whwkLdtKMZI8WU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aAVYcWIzJ5vJGQfvNLanC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EHayL6V6WNxWjgzGhVD6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u3Awizam2MuRw9wA4TIMb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MypmF8re2ei08VuprUWxJ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aAVYcWIzJ5vJGQfvNLanC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EHayL6V6WNxWjgzGhVD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HB7kZgwLUNj1cdKuNDqHS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h1SCvQ61HkuFUB8dbdU52u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aAVYcWIzJ5vJGQfvNLanC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YZLsYHQSC3EMpPBIAjTxh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u9K00igHEhsZ3KAL849Vj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EHayL6V6WNxWjgzGhVD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KJx4xS3oAwnRoZz73le3e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5tclOhAhd0nSvxwJaikdkU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aAVYcWIzJ5vJGQfvNLanC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EHayL6V6WNxWjgzGhVD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u3Awizam2MuRw9wA4TIMb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PwVOc5tf03bIUKIMpH7d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PSByA8q2XxhUje5b5aeph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OkQP3mFrN5NSH2dEukPX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q0ruHdCWZnFp4gHL53mwJ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6rw3YrFUzjkaUPoyFsPQ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dhYWWJfLBzUeUZXEeah4N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5TlSmwoTGS4Fdf42uVEOI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fFVoB1eEz1CRc4A4nJmHS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9eMIzcGmqYCkDFWXUnF2j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lMvVfcFl23Qyihe9bLEN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3l20rpxVs1TdwHCTr2YcB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fSqV8qOY2PJ6aqFyKgOu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qq9ek1VC46rp6azwh76tZ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tpwceShHo66ErZLT5N2p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FLkvZeZGo3BnXKI8M2lmH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irIzKn2jqAiQJLSIT3III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2420bW0Z4oWlsSNptBD4C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560Xg49hEYBfpExJc6iqv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Uoi0Vuz74Dq1ZV0eFWQMK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Jds8RJoxLcvbcCEg8FIwU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bjStuWmb7mLQEZW3rEcg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OnFBJYqmAJ9WE4xMCQJxR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vNJnzpNb3d3Lp5tgZp6pC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1fYAJl2SNm5ASRSmp0zoF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TSEsjlQjqsBJMtpYGr8bp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FOcCnD05Qd65l5Vh2G2uV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84pXqk7fuwcdQfGYdjlC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DH7k2pos9VL2Q4xYFzLIX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y9R51mIObA0AunhCoVINk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ra0a8ZxJzTq28YsXn2JkK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1fAaG3bQ09hXHH5RdJhr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VRwjur88TtTWAc3MIIZRV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9sejaqxG40Qf8KAYiuyIT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LbgKRwP02iaU57VnSKjk5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7rzlgfqNThdTH33pz1Q4X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5dEs2VBNpzbu3Obwfzzfp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HcqSksbht1jAmlGNcuc5R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IdZed2LguH7cwr2aB8C7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atsQPrn53k03ucS5f8wcw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s9PeL2T3tJyy3wMncjTp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bsXPhvTtBTDy1i0BGkbZR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vV9ljRWci7XEXmhVKnaZ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NsDfc7j0BXpBn1XasU3Zt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VuvtmBDzdFWVX2GVc1xpB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BmkEjLzOPR8Q0FQQvkzJT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I2oefPb9sJ3pT88IhSZpP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M6115mvcQSCjEif4wKDGo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NALIHN3GJusDfiddKODgT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NAuQtcmfM9GnjrfnEI99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R12XRi0O28wCNbdQkQktI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WSYMYmaU7J2EItOvk3fX6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QHD49NoiOEqy49Y5jDE8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z8sK2OvheKbp2h8UdmwOV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WHpK0FVth9Fs33Gef0PSS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e9oExeKBjYv47uBoKAMxq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nF7HXpphCdQcUilohgwDq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TXaEiOBW1oXyMJxPhkb1m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dVAi3miv0MfaL9xi6BGGb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lwBRrYcroRAJf3ZLeDvo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jCXniYdAlG7MGeMrvRwO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jbpie6Pr2F331UEt8ZYQ3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tXyPdkJLYAOtiMX0K7KTD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ICdSN1IwQvN8HrJpTvIhH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fyBRw8fQ59x2eWBkwH2rK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xYP1Oxf4OWZwwVPr7D47G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Fa5vgkdfblKgnEhWvAhZp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FcNNyY0efIVTqL0RVDQY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iYyX3AcsaLT2AqitwEga7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xrLQauIllzEomeeQvnOL4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2QQlHopYzO4Nr6ccqHKPp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nb34eG9TmlqApU0OMjWn0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jzM7DiW61fxItEiDaIPGs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mQHhcBUqS2jwSth62QWfj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3Hrmw98dxkoAdWqm6kbAm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pWMOl4GYJcpbN0QP5KiEu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WUXTueF29Ao0aqVYQodc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7hglFGKB3JPyhuzHO4xzA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a28qvgfqiH0qPuyZo0d88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lfImgnWe7UoV6dcfatlDq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yRE59OFxls3uGTI80Su4z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2TnlN9PJMvfeHRHbe7yAz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RCxix2tt8mxsOLHO1wIBF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ercRqPEmvZw61LNuCMgj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Ge2Wtq62RXgjn56GBEPLQ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WHJW0wTVllbkLYOuldgt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QInIoWbBuA38hkcxqz8WB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3720</TotalTime>
  <Words>364</Words>
  <Application>Microsoft Office PowerPoint</Application>
  <PresentationFormat>On-screen Show (4:3)</PresentationFormat>
  <Paragraphs>48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Civic</vt:lpstr>
      <vt:lpstr>The Fiscal Costs of Maine’s “Demographic Winter”</vt:lpstr>
      <vt:lpstr>Demographic Winter—The Movie</vt:lpstr>
      <vt:lpstr>What is Demographic Winter?</vt:lpstr>
      <vt:lpstr>Demographic Winter has Arrived in Maine</vt:lpstr>
      <vt:lpstr>  Cause of Maine’s Demographic Winter</vt:lpstr>
      <vt:lpstr>Cause of Maine’s Demographic Winter</vt:lpstr>
      <vt:lpstr>Cause of Maine’s Demographic Winter</vt:lpstr>
      <vt:lpstr>Cause of Maine’s Demographic Winter</vt:lpstr>
      <vt:lpstr>It Gets Worse at the County-Level</vt:lpstr>
      <vt:lpstr>It Gets Worse at the County-Level</vt:lpstr>
      <vt:lpstr>It Gets Worse at the County-Level</vt:lpstr>
      <vt:lpstr>Economic Costs</vt:lpstr>
      <vt:lpstr>Fiscal Costs—Spending </vt:lpstr>
      <vt:lpstr>Fiscal Costs—Taxes </vt:lpstr>
      <vt:lpstr>Fighting Maine’s Demographic Winter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LD 1088 Good Tax Reform?</dc:title>
  <dc:creator>Jeffrey Scott Moody</dc:creator>
  <cp:lastModifiedBy>lparsell</cp:lastModifiedBy>
  <cp:revision>225</cp:revision>
  <dcterms:created xsi:type="dcterms:W3CDTF">2009-04-16T02:15:35Z</dcterms:created>
  <dcterms:modified xsi:type="dcterms:W3CDTF">2012-08-15T11:43:59Z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1deBirnM10EFNXBBZLQkpSy3vXbqsGxBKNnHZOXSlHxM</vt:lpwstr>
  </property>
  <property fmtid="{D5CDD505-2E9C-101B-9397-08002B2CF9AE}" pid="4" name="Google.Documents.RevisionId">
    <vt:lpwstr>03243641014877595970</vt:lpwstr>
  </property>
  <property fmtid="{D5CDD505-2E9C-101B-9397-08002B2CF9AE}" pid="5" name="Google.Documents.PreviousRevisionId">
    <vt:lpwstr>02256245165556269812</vt:lpwstr>
  </property>
  <property fmtid="{D5CDD505-2E9C-101B-9397-08002B2CF9AE}" pid="6" name="Google.Documents.PluginVersion">
    <vt:lpwstr>2.0.2662.553</vt:lpwstr>
  </property>
  <property fmtid="{D5CDD505-2E9C-101B-9397-08002B2CF9AE}" pid="7" name="Google.Documents.MergeIncapabilityFlags">
    <vt:i4>0</vt:i4>
  </property>
</Properties>
</file>